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3" r:id="rId3"/>
    <p:sldId id="257" r:id="rId4"/>
    <p:sldId id="264" r:id="rId5"/>
    <p:sldId id="258" r:id="rId6"/>
    <p:sldId id="266" r:id="rId7"/>
    <p:sldId id="267" r:id="rId8"/>
    <p:sldId id="261" r:id="rId9"/>
    <p:sldId id="271" r:id="rId10"/>
    <p:sldId id="265" r:id="rId11"/>
    <p:sldId id="272" r:id="rId12"/>
    <p:sldId id="27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5566"/>
  </p:normalViewPr>
  <p:slideViewPr>
    <p:cSldViewPr snapToGrid="0">
      <p:cViewPr varScale="1">
        <p:scale>
          <a:sx n="107" d="100"/>
          <a:sy n="107" d="100"/>
        </p:scale>
        <p:origin x="49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216954-239E-411B-B349-073FFF7767D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02E5416-613B-4798-97CB-79BE909FED3B}">
      <dgm:prSet custT="1"/>
      <dgm:spPr/>
      <dgm:t>
        <a:bodyPr/>
        <a:lstStyle/>
        <a:p>
          <a:pPr>
            <a:lnSpc>
              <a:spcPct val="100000"/>
            </a:lnSpc>
            <a:defRPr cap="all"/>
          </a:pPr>
          <a:r>
            <a:rPr lang="en-US" sz="2000" dirty="0"/>
            <a:t>medication must be in their original bottles; medication will need to be taken to the nurse upon arrival. see Medication Guidelines listed on the back of the “What To Bring To Camp” for details</a:t>
          </a:r>
        </a:p>
      </dgm:t>
    </dgm:pt>
    <dgm:pt modelId="{45673434-F9F8-4B34-B60A-2A7EDA5575FC}" type="parTrans" cxnId="{DEC08B9A-3EE6-4520-A7AF-669BD0BBCE83}">
      <dgm:prSet/>
      <dgm:spPr/>
      <dgm:t>
        <a:bodyPr/>
        <a:lstStyle/>
        <a:p>
          <a:endParaRPr lang="en-US"/>
        </a:p>
      </dgm:t>
    </dgm:pt>
    <dgm:pt modelId="{B9828978-DFE7-4A37-B009-3FEABA119C1B}" type="sibTrans" cxnId="{DEC08B9A-3EE6-4520-A7AF-669BD0BBCE83}">
      <dgm:prSet/>
      <dgm:spPr/>
      <dgm:t>
        <a:bodyPr/>
        <a:lstStyle/>
        <a:p>
          <a:endParaRPr lang="en-US"/>
        </a:p>
      </dgm:t>
    </dgm:pt>
    <dgm:pt modelId="{B8957BB7-4896-4895-AADD-07EB2A673AC4}">
      <dgm:prSet/>
      <dgm:spPr/>
      <dgm:t>
        <a:bodyPr/>
        <a:lstStyle/>
        <a:p>
          <a:pPr>
            <a:lnSpc>
              <a:spcPct val="100000"/>
            </a:lnSpc>
            <a:defRPr cap="all"/>
          </a:pPr>
          <a:r>
            <a:rPr lang="en-US" dirty="0"/>
            <a:t>If you have any food allergies, please be sure to indicate them on your registration</a:t>
          </a:r>
        </a:p>
      </dgm:t>
    </dgm:pt>
    <dgm:pt modelId="{E773AF88-422D-4786-87B9-2F3A9457E7F3}" type="parTrans" cxnId="{AD5482EB-6186-4179-8C6B-0E011E3900A4}">
      <dgm:prSet/>
      <dgm:spPr/>
      <dgm:t>
        <a:bodyPr/>
        <a:lstStyle/>
        <a:p>
          <a:endParaRPr lang="en-US"/>
        </a:p>
      </dgm:t>
    </dgm:pt>
    <dgm:pt modelId="{EDF384DC-CEB0-4AE4-8382-4E55B4F51D77}" type="sibTrans" cxnId="{AD5482EB-6186-4179-8C6B-0E011E3900A4}">
      <dgm:prSet/>
      <dgm:spPr/>
      <dgm:t>
        <a:bodyPr/>
        <a:lstStyle/>
        <a:p>
          <a:endParaRPr lang="en-US"/>
        </a:p>
      </dgm:t>
    </dgm:pt>
    <dgm:pt modelId="{81D20844-96A3-4DE7-AAC3-A28814C7E89A}" type="pres">
      <dgm:prSet presAssocID="{82216954-239E-411B-B349-073FFF7767D6}" presName="root" presStyleCnt="0">
        <dgm:presLayoutVars>
          <dgm:dir/>
          <dgm:resizeHandles val="exact"/>
        </dgm:presLayoutVars>
      </dgm:prSet>
      <dgm:spPr/>
    </dgm:pt>
    <dgm:pt modelId="{5CB3AC20-D402-4F2E-BB52-C29617F438F0}" type="pres">
      <dgm:prSet presAssocID="{502E5416-613B-4798-97CB-79BE909FED3B}" presName="compNode" presStyleCnt="0"/>
      <dgm:spPr/>
    </dgm:pt>
    <dgm:pt modelId="{A06A14F5-09D5-4243-A393-720763671147}" type="pres">
      <dgm:prSet presAssocID="{502E5416-613B-4798-97CB-79BE909FED3B}" presName="iconBgRect" presStyleLbl="bgShp" presStyleIdx="0" presStyleCnt="2"/>
      <dgm:spPr/>
    </dgm:pt>
    <dgm:pt modelId="{6C39E708-BA4C-4401-81F2-311921150BE1}" type="pres">
      <dgm:prSet presAssocID="{502E5416-613B-4798-97CB-79BE909FED3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8D1EF949-6FCE-4BBF-9522-71E57C0C0BAF}" type="pres">
      <dgm:prSet presAssocID="{502E5416-613B-4798-97CB-79BE909FED3B}" presName="spaceRect" presStyleCnt="0"/>
      <dgm:spPr/>
    </dgm:pt>
    <dgm:pt modelId="{D64DD976-643A-431A-B9BC-EECCDC1F656F}" type="pres">
      <dgm:prSet presAssocID="{502E5416-613B-4798-97CB-79BE909FED3B}" presName="textRect" presStyleLbl="revTx" presStyleIdx="0" presStyleCnt="2" custScaleX="113539">
        <dgm:presLayoutVars>
          <dgm:chMax val="1"/>
          <dgm:chPref val="1"/>
        </dgm:presLayoutVars>
      </dgm:prSet>
      <dgm:spPr/>
    </dgm:pt>
    <dgm:pt modelId="{6FBD7D3D-419F-41A2-A1A0-8E72A9BDFE72}" type="pres">
      <dgm:prSet presAssocID="{B9828978-DFE7-4A37-B009-3FEABA119C1B}" presName="sibTrans" presStyleCnt="0"/>
      <dgm:spPr/>
    </dgm:pt>
    <dgm:pt modelId="{88ACD468-1D3D-4B2E-B651-3A02AEBAA64A}" type="pres">
      <dgm:prSet presAssocID="{B8957BB7-4896-4895-AADD-07EB2A673AC4}" presName="compNode" presStyleCnt="0"/>
      <dgm:spPr/>
    </dgm:pt>
    <dgm:pt modelId="{8C371AD2-9FEB-4892-BA36-16E1A78C3198}" type="pres">
      <dgm:prSet presAssocID="{B8957BB7-4896-4895-AADD-07EB2A673AC4}" presName="iconBgRect" presStyleLbl="bgShp" presStyleIdx="1" presStyleCnt="2"/>
      <dgm:spPr/>
    </dgm:pt>
    <dgm:pt modelId="{6D17C24C-016B-45E5-8FF7-51AD32308119}" type="pres">
      <dgm:prSet presAssocID="{B8957BB7-4896-4895-AADD-07EB2A673AC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k and knife"/>
        </a:ext>
      </dgm:extLst>
    </dgm:pt>
    <dgm:pt modelId="{911D563E-D28B-4007-9455-447ADC0533A3}" type="pres">
      <dgm:prSet presAssocID="{B8957BB7-4896-4895-AADD-07EB2A673AC4}" presName="spaceRect" presStyleCnt="0"/>
      <dgm:spPr/>
    </dgm:pt>
    <dgm:pt modelId="{5845533D-EF95-499B-8D65-BD3624B05D14}" type="pres">
      <dgm:prSet presAssocID="{B8957BB7-4896-4895-AADD-07EB2A673AC4}" presName="textRect" presStyleLbl="revTx" presStyleIdx="1" presStyleCnt="2">
        <dgm:presLayoutVars>
          <dgm:chMax val="1"/>
          <dgm:chPref val="1"/>
        </dgm:presLayoutVars>
      </dgm:prSet>
      <dgm:spPr/>
    </dgm:pt>
  </dgm:ptLst>
  <dgm:cxnLst>
    <dgm:cxn modelId="{24CB828F-FDA5-4901-AC48-E661FA619A07}" type="presOf" srcId="{82216954-239E-411B-B349-073FFF7767D6}" destId="{81D20844-96A3-4DE7-AAC3-A28814C7E89A}" srcOrd="0" destOrd="0" presId="urn:microsoft.com/office/officeart/2018/5/layout/IconCircleLabelList"/>
    <dgm:cxn modelId="{0757F399-FE46-4C4C-97EC-6AF0581E8053}" type="presOf" srcId="{B8957BB7-4896-4895-AADD-07EB2A673AC4}" destId="{5845533D-EF95-499B-8D65-BD3624B05D14}" srcOrd="0" destOrd="0" presId="urn:microsoft.com/office/officeart/2018/5/layout/IconCircleLabelList"/>
    <dgm:cxn modelId="{DEC08B9A-3EE6-4520-A7AF-669BD0BBCE83}" srcId="{82216954-239E-411B-B349-073FFF7767D6}" destId="{502E5416-613B-4798-97CB-79BE909FED3B}" srcOrd="0" destOrd="0" parTransId="{45673434-F9F8-4B34-B60A-2A7EDA5575FC}" sibTransId="{B9828978-DFE7-4A37-B009-3FEABA119C1B}"/>
    <dgm:cxn modelId="{4EB365E2-4CC8-4A36-BDE1-23EB8C9C491E}" type="presOf" srcId="{502E5416-613B-4798-97CB-79BE909FED3B}" destId="{D64DD976-643A-431A-B9BC-EECCDC1F656F}" srcOrd="0" destOrd="0" presId="urn:microsoft.com/office/officeart/2018/5/layout/IconCircleLabelList"/>
    <dgm:cxn modelId="{AD5482EB-6186-4179-8C6B-0E011E3900A4}" srcId="{82216954-239E-411B-B349-073FFF7767D6}" destId="{B8957BB7-4896-4895-AADD-07EB2A673AC4}" srcOrd="1" destOrd="0" parTransId="{E773AF88-422D-4786-87B9-2F3A9457E7F3}" sibTransId="{EDF384DC-CEB0-4AE4-8382-4E55B4F51D77}"/>
    <dgm:cxn modelId="{5EEB75E5-8BA0-42E3-8001-A37FC636071E}" type="presParOf" srcId="{81D20844-96A3-4DE7-AAC3-A28814C7E89A}" destId="{5CB3AC20-D402-4F2E-BB52-C29617F438F0}" srcOrd="0" destOrd="0" presId="urn:microsoft.com/office/officeart/2018/5/layout/IconCircleLabelList"/>
    <dgm:cxn modelId="{0494443D-4495-4BED-8138-94B543AE3E14}" type="presParOf" srcId="{5CB3AC20-D402-4F2E-BB52-C29617F438F0}" destId="{A06A14F5-09D5-4243-A393-720763671147}" srcOrd="0" destOrd="0" presId="urn:microsoft.com/office/officeart/2018/5/layout/IconCircleLabelList"/>
    <dgm:cxn modelId="{8BDC4E3A-DA86-469C-99D7-831DA2804A93}" type="presParOf" srcId="{5CB3AC20-D402-4F2E-BB52-C29617F438F0}" destId="{6C39E708-BA4C-4401-81F2-311921150BE1}" srcOrd="1" destOrd="0" presId="urn:microsoft.com/office/officeart/2018/5/layout/IconCircleLabelList"/>
    <dgm:cxn modelId="{E3C2E0CA-6AE2-43E7-A741-C89221990B10}" type="presParOf" srcId="{5CB3AC20-D402-4F2E-BB52-C29617F438F0}" destId="{8D1EF949-6FCE-4BBF-9522-71E57C0C0BAF}" srcOrd="2" destOrd="0" presId="urn:microsoft.com/office/officeart/2018/5/layout/IconCircleLabelList"/>
    <dgm:cxn modelId="{AF1DA72D-4C22-46EB-BCB9-7F2D43339EDD}" type="presParOf" srcId="{5CB3AC20-D402-4F2E-BB52-C29617F438F0}" destId="{D64DD976-643A-431A-B9BC-EECCDC1F656F}" srcOrd="3" destOrd="0" presId="urn:microsoft.com/office/officeart/2018/5/layout/IconCircleLabelList"/>
    <dgm:cxn modelId="{898F7DA7-25AA-4100-BC84-AED6D4EC96C9}" type="presParOf" srcId="{81D20844-96A3-4DE7-AAC3-A28814C7E89A}" destId="{6FBD7D3D-419F-41A2-A1A0-8E72A9BDFE72}" srcOrd="1" destOrd="0" presId="urn:microsoft.com/office/officeart/2018/5/layout/IconCircleLabelList"/>
    <dgm:cxn modelId="{DA84DF24-3CCF-407C-8C7A-9215DF52F5AF}" type="presParOf" srcId="{81D20844-96A3-4DE7-AAC3-A28814C7E89A}" destId="{88ACD468-1D3D-4B2E-B651-3A02AEBAA64A}" srcOrd="2" destOrd="0" presId="urn:microsoft.com/office/officeart/2018/5/layout/IconCircleLabelList"/>
    <dgm:cxn modelId="{D3237E39-0E90-4622-B799-7397D50B7DEA}" type="presParOf" srcId="{88ACD468-1D3D-4B2E-B651-3A02AEBAA64A}" destId="{8C371AD2-9FEB-4892-BA36-16E1A78C3198}" srcOrd="0" destOrd="0" presId="urn:microsoft.com/office/officeart/2018/5/layout/IconCircleLabelList"/>
    <dgm:cxn modelId="{79196EED-F0AB-44DA-B226-1E4FD84A7669}" type="presParOf" srcId="{88ACD468-1D3D-4B2E-B651-3A02AEBAA64A}" destId="{6D17C24C-016B-45E5-8FF7-51AD32308119}" srcOrd="1" destOrd="0" presId="urn:microsoft.com/office/officeart/2018/5/layout/IconCircleLabelList"/>
    <dgm:cxn modelId="{97E5013A-6980-4CF7-8375-C05E6A361360}" type="presParOf" srcId="{88ACD468-1D3D-4B2E-B651-3A02AEBAA64A}" destId="{911D563E-D28B-4007-9455-447ADC0533A3}" srcOrd="2" destOrd="0" presId="urn:microsoft.com/office/officeart/2018/5/layout/IconCircleLabelList"/>
    <dgm:cxn modelId="{AF61391C-2310-49E3-A6C1-77CE1EC89018}" type="presParOf" srcId="{88ACD468-1D3D-4B2E-B651-3A02AEBAA64A}" destId="{5845533D-EF95-499B-8D65-BD3624B05D1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A14F5-09D5-4243-A393-720763671147}">
      <dsp:nvSpPr>
        <dsp:cNvPr id="0" name=""/>
        <dsp:cNvSpPr/>
      </dsp:nvSpPr>
      <dsp:spPr>
        <a:xfrm>
          <a:off x="2467128" y="146455"/>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9E708-BA4C-4401-81F2-311921150BE1}">
      <dsp:nvSpPr>
        <dsp:cNvPr id="0" name=""/>
        <dsp:cNvSpPr/>
      </dsp:nvSpPr>
      <dsp:spPr>
        <a:xfrm>
          <a:off x="2935128" y="61445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DD976-643A-431A-B9BC-EECCDC1F656F}">
      <dsp:nvSpPr>
        <dsp:cNvPr id="0" name=""/>
        <dsp:cNvSpPr/>
      </dsp:nvSpPr>
      <dsp:spPr>
        <a:xfrm>
          <a:off x="1521426" y="3026455"/>
          <a:ext cx="4087404"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medication must be in their original bottles; medication will need to be taken to the nurse upon arrival. see Medication Guidelines listed on the back of the “What To Bring To Camp” for details</a:t>
          </a:r>
        </a:p>
      </dsp:txBody>
      <dsp:txXfrm>
        <a:off x="1521426" y="3026455"/>
        <a:ext cx="4087404" cy="2205000"/>
      </dsp:txXfrm>
    </dsp:sp>
    <dsp:sp modelId="{8C371AD2-9FEB-4892-BA36-16E1A78C3198}">
      <dsp:nvSpPr>
        <dsp:cNvPr id="0" name=""/>
        <dsp:cNvSpPr/>
      </dsp:nvSpPr>
      <dsp:spPr>
        <a:xfrm>
          <a:off x="6940830" y="146455"/>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7C24C-016B-45E5-8FF7-51AD32308119}">
      <dsp:nvSpPr>
        <dsp:cNvPr id="0" name=""/>
        <dsp:cNvSpPr/>
      </dsp:nvSpPr>
      <dsp:spPr>
        <a:xfrm>
          <a:off x="7408830" y="61445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5533D-EF95-499B-8D65-BD3624B05D14}">
      <dsp:nvSpPr>
        <dsp:cNvPr id="0" name=""/>
        <dsp:cNvSpPr/>
      </dsp:nvSpPr>
      <dsp:spPr>
        <a:xfrm>
          <a:off x="6238830" y="3026455"/>
          <a:ext cx="3600000"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If you have any food allergies, please be sure to indicate them on your registration</a:t>
          </a:r>
        </a:p>
      </dsp:txBody>
      <dsp:txXfrm>
        <a:off x="6238830" y="3026455"/>
        <a:ext cx="3600000" cy="220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FC5DB-5A60-1E45-B1E0-A376772A9ECF}" type="datetimeFigureOut">
              <a:rPr lang="en-US" smtClean="0"/>
              <a:t>8/24/24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13C0E-EDE6-DD42-8592-3E8A2C791545}" type="slidenum">
              <a:rPr lang="en-US" smtClean="0"/>
              <a:t>‹#›</a:t>
            </a:fld>
            <a:endParaRPr lang="en-US"/>
          </a:p>
        </p:txBody>
      </p:sp>
    </p:spTree>
    <p:extLst>
      <p:ext uri="{BB962C8B-B14F-4D97-AF65-F5344CB8AC3E}">
        <p14:creationId xmlns:p14="http://schemas.microsoft.com/office/powerpoint/2010/main" val="45888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1</a:t>
            </a:fld>
            <a:endParaRPr lang="en-US"/>
          </a:p>
        </p:txBody>
      </p:sp>
    </p:spTree>
    <p:extLst>
      <p:ext uri="{BB962C8B-B14F-4D97-AF65-F5344CB8AC3E}">
        <p14:creationId xmlns:p14="http://schemas.microsoft.com/office/powerpoint/2010/main" val="146129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1.  All medications must be put in a </a:t>
            </a:r>
            <a:r>
              <a:rPr lang="en-US" sz="1800" dirty="0" err="1">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ziplock</a:t>
            </a: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bag with the campers name on it.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This bag should be delivered to the camp nurse upon arrival at camp.</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2.  All medications must be in their original bottles with the medication name and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strength.</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3.  Prescription medications must have the original patient label on them.</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4.  All medications must have the camper’s name on them.</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5.  All prescription medications must have the dose (preferably in milligrams but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milliliters or puffs may be appropriate for some medications).</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6.  All prescription medications must have the dosing interval, e.g. twice a day,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every 8 hours, three times a day before meals, once a day before bed, etc.</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7.  If a medication is given only as needed, the reason for giving it must be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included, e.g. for seizures. If a camper has a sliding scale for insulin, the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scale must be included with the insulin.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8.  All medications must be labeled with the total amount in the bottle, e.g. 6 pills,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50mL, etc.</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9.  Any medications that require additional delivery devices, such as needles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and syringes, nebulizer machine, spacer, etc., must have those devices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(properly labeled) along with the medications.</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10.  Medications that are not completely labeled cannot be administered for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222222"/>
                </a:solidFill>
                <a:effectLst/>
                <a:highlight>
                  <a:srgbClr val="FFFFFF"/>
                </a:highlight>
                <a:latin typeface="Arial Rounded MT Bold" panose="020F0704030504030204" pitchFamily="34" charset="77"/>
                <a:ea typeface="Times New Roman" panose="02020603050405020304" pitchFamily="18" charset="0"/>
                <a:cs typeface="Arial" panose="020B0604020202020204" pitchFamily="34" charset="0"/>
              </a:rPr>
              <a:t>      safety and liability reasons.</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7913C0E-EDE6-DD42-8592-3E8A2C791545}" type="slidenum">
              <a:rPr lang="en-US" smtClean="0"/>
              <a:t>10</a:t>
            </a:fld>
            <a:endParaRPr lang="en-US"/>
          </a:p>
        </p:txBody>
      </p:sp>
    </p:spTree>
    <p:extLst>
      <p:ext uri="{BB962C8B-B14F-4D97-AF65-F5344CB8AC3E}">
        <p14:creationId xmlns:p14="http://schemas.microsoft.com/office/powerpoint/2010/main" val="160013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12</a:t>
            </a:fld>
            <a:endParaRPr lang="en-US"/>
          </a:p>
        </p:txBody>
      </p:sp>
    </p:spTree>
    <p:extLst>
      <p:ext uri="{BB962C8B-B14F-4D97-AF65-F5344CB8AC3E}">
        <p14:creationId xmlns:p14="http://schemas.microsoft.com/office/powerpoint/2010/main" val="227417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13</a:t>
            </a:fld>
            <a:endParaRPr lang="en-US"/>
          </a:p>
        </p:txBody>
      </p:sp>
    </p:spTree>
    <p:extLst>
      <p:ext uri="{BB962C8B-B14F-4D97-AF65-F5344CB8AC3E}">
        <p14:creationId xmlns:p14="http://schemas.microsoft.com/office/powerpoint/2010/main" val="399099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2</a:t>
            </a:fld>
            <a:endParaRPr lang="en-US"/>
          </a:p>
        </p:txBody>
      </p:sp>
    </p:spTree>
    <p:extLst>
      <p:ext uri="{BB962C8B-B14F-4D97-AF65-F5344CB8AC3E}">
        <p14:creationId xmlns:p14="http://schemas.microsoft.com/office/powerpoint/2010/main" val="35378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3</a:t>
            </a:fld>
            <a:endParaRPr lang="en-US"/>
          </a:p>
        </p:txBody>
      </p:sp>
    </p:spTree>
    <p:extLst>
      <p:ext uri="{BB962C8B-B14F-4D97-AF65-F5344CB8AC3E}">
        <p14:creationId xmlns:p14="http://schemas.microsoft.com/office/powerpoint/2010/main" val="385565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4</a:t>
            </a:fld>
            <a:endParaRPr lang="en-US"/>
          </a:p>
        </p:txBody>
      </p:sp>
    </p:spTree>
    <p:extLst>
      <p:ext uri="{BB962C8B-B14F-4D97-AF65-F5344CB8AC3E}">
        <p14:creationId xmlns:p14="http://schemas.microsoft.com/office/powerpoint/2010/main" val="352468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5</a:t>
            </a:fld>
            <a:endParaRPr lang="en-US"/>
          </a:p>
        </p:txBody>
      </p:sp>
    </p:spTree>
    <p:extLst>
      <p:ext uri="{BB962C8B-B14F-4D97-AF65-F5344CB8AC3E}">
        <p14:creationId xmlns:p14="http://schemas.microsoft.com/office/powerpoint/2010/main" val="309661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your phones to take pictures at camp, but please don’t use them for games, texting, or videos. We want you to fully join in on the activities!  </a:t>
            </a:r>
          </a:p>
          <a:p>
            <a:endParaRPr lang="en-US" dirty="0"/>
          </a:p>
          <a:p>
            <a:r>
              <a:rPr lang="en-US" dirty="0"/>
              <a:t>Our club paid $375 for you to attend, so if you think you might have trouble staying engaged, please let us know so we can pick someone else.  </a:t>
            </a:r>
          </a:p>
        </p:txBody>
      </p:sp>
      <p:sp>
        <p:nvSpPr>
          <p:cNvPr id="4" name="Slide Number Placeholder 3"/>
          <p:cNvSpPr>
            <a:spLocks noGrp="1"/>
          </p:cNvSpPr>
          <p:nvPr>
            <p:ph type="sldNum" sz="quarter" idx="5"/>
          </p:nvPr>
        </p:nvSpPr>
        <p:spPr/>
        <p:txBody>
          <a:bodyPr/>
          <a:lstStyle/>
          <a:p>
            <a:fld id="{E7913C0E-EDE6-DD42-8592-3E8A2C791545}" type="slidenum">
              <a:rPr lang="en-US" smtClean="0"/>
              <a:t>6</a:t>
            </a:fld>
            <a:endParaRPr lang="en-US"/>
          </a:p>
        </p:txBody>
      </p:sp>
    </p:spTree>
    <p:extLst>
      <p:ext uri="{BB962C8B-B14F-4D97-AF65-F5344CB8AC3E}">
        <p14:creationId xmlns:p14="http://schemas.microsoft.com/office/powerpoint/2010/main" val="237683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13C0E-EDE6-DD42-8592-3E8A2C791545}" type="slidenum">
              <a:rPr lang="en-US" smtClean="0"/>
              <a:t>7</a:t>
            </a:fld>
            <a:endParaRPr lang="en-US"/>
          </a:p>
        </p:txBody>
      </p:sp>
    </p:spTree>
    <p:extLst>
      <p:ext uri="{BB962C8B-B14F-4D97-AF65-F5344CB8AC3E}">
        <p14:creationId xmlns:p14="http://schemas.microsoft.com/office/powerpoint/2010/main" val="40290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13C0E-EDE6-DD42-8592-3E8A2C791545}" type="slidenum">
              <a:rPr lang="en-US" smtClean="0"/>
              <a:t>8</a:t>
            </a:fld>
            <a:endParaRPr lang="en-US"/>
          </a:p>
        </p:txBody>
      </p:sp>
    </p:spTree>
    <p:extLst>
      <p:ext uri="{BB962C8B-B14F-4D97-AF65-F5344CB8AC3E}">
        <p14:creationId xmlns:p14="http://schemas.microsoft.com/office/powerpoint/2010/main" val="216041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13C0E-EDE6-DD42-8592-3E8A2C791545}" type="slidenum">
              <a:rPr lang="en-US" smtClean="0"/>
              <a:t>9</a:t>
            </a:fld>
            <a:endParaRPr lang="en-US"/>
          </a:p>
        </p:txBody>
      </p:sp>
    </p:spTree>
    <p:extLst>
      <p:ext uri="{BB962C8B-B14F-4D97-AF65-F5344CB8AC3E}">
        <p14:creationId xmlns:p14="http://schemas.microsoft.com/office/powerpoint/2010/main" val="137009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8F5D-ABE5-ECC4-145E-D32BDC6521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506B51-70A8-362D-1DFA-B1DCEABCA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9A1A16-761E-F641-8585-8DCA3099F407}"/>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DCA1D312-E908-BFBB-972A-E53030D63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D01D8-5A45-8F63-9114-0BF4CCF7E68D}"/>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914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BD49-4362-CA17-3D46-4EA7CFBF8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7011F-5220-77E5-01B8-9D01C77CB7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998B2-BDFE-ABD5-6222-9190770BF7DE}"/>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BAF618F1-D38B-F2CE-5876-27A33A30E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A628A-916F-2AE5-5712-F3CA2F343856}"/>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706738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841BD-05C5-D2B1-A528-6AD59AD642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D428D-19E7-E3AA-2C90-A994867C6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C3D51-2BAC-D905-A61E-6E3B598E2E44}"/>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6716C607-8BD1-8FB5-C2DA-7959C3122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BB085-87EF-FC0E-C7B4-68609198592A}"/>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354299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984F-C62C-0286-1E74-054416280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D471C3-F447-5816-330D-FFD60312BA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D82B4-3B54-9D8C-CC60-5128F24E45A4}"/>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D823DB77-9A14-AF57-C9FC-6B281D261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78F2C-97E2-2EDE-3075-16246D962CC1}"/>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22265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771B-99AC-EC70-39AF-736DACA47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90CCC-195F-7720-8B2A-1804C61618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0E2A-9402-DB47-4C01-B52ED4911B1D}"/>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06BDF6A5-B203-DFA8-5BEA-25FDEFDD4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6D245-436E-01FA-74A5-A0337340805B}"/>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333842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75EEF-FEDF-AEA2-39D7-5DA788545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7C9A8-36A0-B212-8B51-F9C1FEBFC0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179AA-EDE9-477C-EA51-BE66F1B12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8E35D9-2667-0458-0C92-07B0F15E16BE}"/>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6" name="Footer Placeholder 5">
            <a:extLst>
              <a:ext uri="{FF2B5EF4-FFF2-40B4-BE49-F238E27FC236}">
                <a16:creationId xmlns:a16="http://schemas.microsoft.com/office/drawing/2014/main" id="{FD45FC59-360E-EF09-ACE9-D85267032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04FD9-DBC6-24F4-A5A7-8458577AA501}"/>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27416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18AF-67A2-1140-79D0-A4471EC9EE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C4A469-B36A-9336-FAF5-C01D973E5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E52C1F-01C4-4FDC-D5E0-CA5094B6AF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2CCAC-E792-75D4-30E3-25A9A81C2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15F4A6-8990-3A88-EE22-9EA4EDBC5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72A481-BCCC-8033-E9F6-C46E45D3A14C}"/>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8" name="Footer Placeholder 7">
            <a:extLst>
              <a:ext uri="{FF2B5EF4-FFF2-40B4-BE49-F238E27FC236}">
                <a16:creationId xmlns:a16="http://schemas.microsoft.com/office/drawing/2014/main" id="{73F1D87F-E3F8-5988-AEFA-2A5344BA8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682DD9-550C-4C8F-99F6-114951153F5C}"/>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155086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E9CA-FB44-085F-523B-1AD9301F69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63AC9F-61F8-F472-D204-638C4550D668}"/>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4" name="Footer Placeholder 3">
            <a:extLst>
              <a:ext uri="{FF2B5EF4-FFF2-40B4-BE49-F238E27FC236}">
                <a16:creationId xmlns:a16="http://schemas.microsoft.com/office/drawing/2014/main" id="{8ED63B68-119F-83F2-072F-FF4D4B945E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C360D-5C68-C77D-616A-0A774834C9B2}"/>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299080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6C7B1-BFD8-D44D-14A3-FEC5FE0E39B4}"/>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3" name="Footer Placeholder 2">
            <a:extLst>
              <a:ext uri="{FF2B5EF4-FFF2-40B4-BE49-F238E27FC236}">
                <a16:creationId xmlns:a16="http://schemas.microsoft.com/office/drawing/2014/main" id="{DA087D61-8813-A8CD-8E54-19660E5E3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857739-F0CF-906F-4663-4BC65912DDCE}"/>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384438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198E-A80A-5EA3-A6B2-798721A14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03A0C-9CD4-50F1-7445-4493639FA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8F6D4A-E7DA-8AA1-8709-9C9614267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548591-3302-FAAE-83A3-43D54AEC7E3D}"/>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6" name="Footer Placeholder 5">
            <a:extLst>
              <a:ext uri="{FF2B5EF4-FFF2-40B4-BE49-F238E27FC236}">
                <a16:creationId xmlns:a16="http://schemas.microsoft.com/office/drawing/2014/main" id="{99F68E2E-8D71-99FE-D5CE-1F220121B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A367F-BB83-7E5F-DECD-4B11778D6CB6}"/>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105167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C78F-E58E-ACA6-6604-104760F15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AD0452-117B-FEE4-E2D1-8BB1B5D378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6D89D9-EE22-29FD-4AFB-90D6D5513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50E83C-30A7-229E-BD25-39F54D43CEA2}"/>
              </a:ext>
            </a:extLst>
          </p:cNvPr>
          <p:cNvSpPr>
            <a:spLocks noGrp="1"/>
          </p:cNvSpPr>
          <p:nvPr>
            <p:ph type="dt" sz="half" idx="10"/>
          </p:nvPr>
        </p:nvSpPr>
        <p:spPr/>
        <p:txBody>
          <a:bodyPr/>
          <a:lstStyle/>
          <a:p>
            <a:fld id="{4747175B-F087-3745-8915-39E62D3DC4F7}" type="datetimeFigureOut">
              <a:rPr lang="en-US" smtClean="0"/>
              <a:t>8/24/24</a:t>
            </a:fld>
            <a:endParaRPr lang="en-US"/>
          </a:p>
        </p:txBody>
      </p:sp>
      <p:sp>
        <p:nvSpPr>
          <p:cNvPr id="6" name="Footer Placeholder 5">
            <a:extLst>
              <a:ext uri="{FF2B5EF4-FFF2-40B4-BE49-F238E27FC236}">
                <a16:creationId xmlns:a16="http://schemas.microsoft.com/office/drawing/2014/main" id="{080C29DE-277B-D082-C1FF-4851A14B3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EF960-372F-2C64-295B-3E2C6C959946}"/>
              </a:ext>
            </a:extLst>
          </p:cNvPr>
          <p:cNvSpPr>
            <a:spLocks noGrp="1"/>
          </p:cNvSpPr>
          <p:nvPr>
            <p:ph type="sldNum" sz="quarter" idx="12"/>
          </p:nvPr>
        </p:nvSpPr>
        <p:spPr/>
        <p:txBody>
          <a:bodyPr/>
          <a:lstStyle/>
          <a:p>
            <a:fld id="{D20E1873-7C93-1641-BCB5-29EB8370C1E7}" type="slidenum">
              <a:rPr lang="en-US" smtClean="0"/>
              <a:t>‹#›</a:t>
            </a:fld>
            <a:endParaRPr lang="en-US"/>
          </a:p>
        </p:txBody>
      </p:sp>
    </p:spTree>
    <p:extLst>
      <p:ext uri="{BB962C8B-B14F-4D97-AF65-F5344CB8AC3E}">
        <p14:creationId xmlns:p14="http://schemas.microsoft.com/office/powerpoint/2010/main" val="371691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14AF38-570E-5284-127D-86F20679F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D477D-4D36-F927-1397-7A918AC32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D3526-9B64-9AC2-ED6C-4D9304EEB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7175B-F087-3745-8915-39E62D3DC4F7}" type="datetimeFigureOut">
              <a:rPr lang="en-US" smtClean="0"/>
              <a:t>8/24/24</a:t>
            </a:fld>
            <a:endParaRPr lang="en-US"/>
          </a:p>
        </p:txBody>
      </p:sp>
      <p:sp>
        <p:nvSpPr>
          <p:cNvPr id="5" name="Footer Placeholder 4">
            <a:extLst>
              <a:ext uri="{FF2B5EF4-FFF2-40B4-BE49-F238E27FC236}">
                <a16:creationId xmlns:a16="http://schemas.microsoft.com/office/drawing/2014/main" id="{51FDDAAA-E4F2-519F-8376-7F075E73C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20A02-ADD8-C76B-C17B-9AD81C63A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E1873-7C93-1641-BCB5-29EB8370C1E7}" type="slidenum">
              <a:rPr lang="en-US" smtClean="0"/>
              <a:t>‹#›</a:t>
            </a:fld>
            <a:endParaRPr lang="en-US"/>
          </a:p>
        </p:txBody>
      </p:sp>
    </p:spTree>
    <p:extLst>
      <p:ext uri="{BB962C8B-B14F-4D97-AF65-F5344CB8AC3E}">
        <p14:creationId xmlns:p14="http://schemas.microsoft.com/office/powerpoint/2010/main" val="2601387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pp.campdoc.com/register/tpcc/pryde11222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CAD5-1EBF-D28A-8B9E-0C37E21AB5D1}"/>
              </a:ext>
            </a:extLst>
          </p:cNvPr>
          <p:cNvSpPr>
            <a:spLocks noGrp="1"/>
          </p:cNvSpPr>
          <p:nvPr>
            <p:ph type="ctrTitle"/>
          </p:nvPr>
        </p:nvSpPr>
        <p:spPr>
          <a:xfrm>
            <a:off x="1524000" y="5912828"/>
            <a:ext cx="9143999" cy="945172"/>
          </a:xfrm>
        </p:spPr>
        <p:txBody>
          <a:bodyPr anchor="ctr">
            <a:noAutofit/>
          </a:bodyPr>
          <a:lstStyle/>
          <a:p>
            <a:r>
              <a:rPr lang="en-US" sz="4000" dirty="0"/>
              <a:t>Information Meeting and Registration</a:t>
            </a:r>
            <a:br>
              <a:rPr lang="en-US" sz="4000" dirty="0"/>
            </a:br>
            <a:r>
              <a:rPr lang="en-US" sz="2400" dirty="0"/>
              <a:t>Student Registration Deadline on </a:t>
            </a:r>
            <a:r>
              <a:rPr lang="en-US" sz="2400" dirty="0" err="1"/>
              <a:t>CampDocs</a:t>
            </a:r>
            <a:r>
              <a:rPr lang="en-US" sz="2400" dirty="0"/>
              <a:t> is October 28</a:t>
            </a:r>
            <a:r>
              <a:rPr lang="en-US" sz="2400" baseline="30000" dirty="0"/>
              <a:t>th</a:t>
            </a:r>
            <a:r>
              <a:rPr lang="en-US" sz="2400" dirty="0"/>
              <a:t>, 2024</a:t>
            </a:r>
            <a:br>
              <a:rPr lang="en-US" sz="800" dirty="0"/>
            </a:br>
            <a:br>
              <a:rPr lang="en-US" sz="1100" dirty="0"/>
            </a:br>
            <a:r>
              <a:rPr lang="en-US" sz="1200" b="0" i="0" u="none" strike="noStrike" dirty="0">
                <a:solidFill>
                  <a:srgbClr val="000000"/>
                </a:solidFill>
                <a:effectLst/>
                <a:latin typeface="Comic Sans MS" panose="030F0902030302020204" pitchFamily="66" charset="0"/>
                <a:hlinkClick r:id="rId3"/>
              </a:rPr>
              <a:t>http://app.campdoc.com/register/tpcc/pryde112224</a:t>
            </a:r>
            <a:br>
              <a:rPr lang="en-US" sz="1000" b="0" i="0" u="none" strike="noStrike" dirty="0">
                <a:solidFill>
                  <a:srgbClr val="000000"/>
                </a:solidFill>
                <a:effectLst/>
                <a:latin typeface="Comic Sans MS" panose="030F0902030302020204" pitchFamily="66" charset="0"/>
              </a:rPr>
            </a:br>
            <a:br>
              <a:rPr lang="en-US" sz="1000" b="0" i="0" u="none" strike="noStrike" dirty="0">
                <a:solidFill>
                  <a:srgbClr val="000000"/>
                </a:solidFill>
                <a:effectLst/>
                <a:latin typeface="Comic Sans MS" panose="030F0902030302020204" pitchFamily="66" charset="0"/>
              </a:rPr>
            </a:br>
            <a:br>
              <a:rPr lang="en-US" sz="1000" dirty="0"/>
            </a:br>
            <a:endParaRPr lang="en-US" sz="3200" dirty="0"/>
          </a:p>
        </p:txBody>
      </p:sp>
      <p:pic>
        <p:nvPicPr>
          <p:cNvPr id="5" name="Picture 4" descr="A group of cartoon kids on a black background&#10;&#10;Description automatically generated">
            <a:extLst>
              <a:ext uri="{FF2B5EF4-FFF2-40B4-BE49-F238E27FC236}">
                <a16:creationId xmlns:a16="http://schemas.microsoft.com/office/drawing/2014/main" id="{7F97B48B-4952-C940-06FB-2224FAD0AE22}"/>
              </a:ext>
            </a:extLst>
          </p:cNvPr>
          <p:cNvPicPr>
            <a:picLocks noChangeAspect="1"/>
          </p:cNvPicPr>
          <p:nvPr/>
        </p:nvPicPr>
        <p:blipFill rotWithShape="1">
          <a:blip r:embed="rId4"/>
          <a:srcRect t="11166"/>
          <a:stretch/>
        </p:blipFill>
        <p:spPr>
          <a:xfrm>
            <a:off x="20" y="10"/>
            <a:ext cx="12191980" cy="5279933"/>
          </a:xfrm>
          <a:prstGeom prst="rect">
            <a:avLst/>
          </a:prstGeom>
        </p:spPr>
      </p:pic>
      <p:grpSp>
        <p:nvGrpSpPr>
          <p:cNvPr id="10" name="Group 9">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1" name="Rectangle 10">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7">
            <a:extLst>
              <a:ext uri="{FF2B5EF4-FFF2-40B4-BE49-F238E27FC236}">
                <a16:creationId xmlns:a16="http://schemas.microsoft.com/office/drawing/2014/main" id="{AEC8D77C-F30B-4F01-FB5E-05388FFDF2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6253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E451-B2B4-B445-0FBC-5F60B89A29B4}"/>
              </a:ext>
            </a:extLst>
          </p:cNvPr>
          <p:cNvSpPr>
            <a:spLocks noGrp="1"/>
          </p:cNvSpPr>
          <p:nvPr>
            <p:ph type="title"/>
          </p:nvPr>
        </p:nvSpPr>
        <p:spPr/>
        <p:txBody>
          <a:bodyPr/>
          <a:lstStyle/>
          <a:p>
            <a:pPr algn="ctr"/>
            <a:r>
              <a:rPr lang="en-US" dirty="0"/>
              <a:t>Food/Allergies/Medication</a:t>
            </a:r>
          </a:p>
        </p:txBody>
      </p:sp>
      <p:graphicFrame>
        <p:nvGraphicFramePr>
          <p:cNvPr id="5" name="Content Placeholder 2">
            <a:extLst>
              <a:ext uri="{FF2B5EF4-FFF2-40B4-BE49-F238E27FC236}">
                <a16:creationId xmlns:a16="http://schemas.microsoft.com/office/drawing/2014/main" id="{2DA04B09-1180-DF7B-64C8-33EF96BAEBB2}"/>
              </a:ext>
            </a:extLst>
          </p:cNvPr>
          <p:cNvGraphicFramePr>
            <a:graphicFrameLocks noGrp="1"/>
          </p:cNvGraphicFramePr>
          <p:nvPr>
            <p:ph idx="1"/>
            <p:extLst>
              <p:ext uri="{D42A27DB-BD31-4B8C-83A1-F6EECF244321}">
                <p14:modId xmlns:p14="http://schemas.microsoft.com/office/powerpoint/2010/main" val="2837409682"/>
              </p:ext>
            </p:extLst>
          </p:nvPr>
        </p:nvGraphicFramePr>
        <p:xfrm>
          <a:off x="495945" y="1348352"/>
          <a:ext cx="11360257" cy="5377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436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65DB5-0DF5-A08B-DFD0-0E1DC91CB58B}"/>
              </a:ext>
            </a:extLst>
          </p:cNvPr>
          <p:cNvSpPr>
            <a:spLocks noGrp="1"/>
          </p:cNvSpPr>
          <p:nvPr>
            <p:ph type="title"/>
          </p:nvPr>
        </p:nvSpPr>
        <p:spPr>
          <a:xfrm>
            <a:off x="838200" y="365125"/>
            <a:ext cx="10515600" cy="1325563"/>
          </a:xfrm>
        </p:spPr>
        <p:txBody>
          <a:bodyPr>
            <a:normAutofit/>
          </a:bodyPr>
          <a:lstStyle/>
          <a:p>
            <a:r>
              <a:rPr lang="en-US" sz="5400"/>
              <a:t>Cell Phone Policy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26D49E-B1C6-4D9F-5545-B7FA9CC3D00C}"/>
              </a:ext>
            </a:extLst>
          </p:cNvPr>
          <p:cNvSpPr>
            <a:spLocks noGrp="1"/>
          </p:cNvSpPr>
          <p:nvPr>
            <p:ph idx="1"/>
          </p:nvPr>
        </p:nvSpPr>
        <p:spPr>
          <a:xfrm>
            <a:off x="838200" y="1929384"/>
            <a:ext cx="10515600" cy="4160520"/>
          </a:xfrm>
        </p:spPr>
        <p:txBody>
          <a:bodyPr>
            <a:normAutofit fontScale="92500" lnSpcReduction="10000"/>
          </a:bodyPr>
          <a:lstStyle/>
          <a:p>
            <a:r>
              <a:rPr lang="en-US" sz="3200" dirty="0"/>
              <a:t>Cell phones can be used to take pictures only</a:t>
            </a:r>
          </a:p>
          <a:p>
            <a:r>
              <a:rPr lang="en-US" sz="3200" dirty="0"/>
              <a:t>All other activities, texting, social media, playing games, watching videos, will not be allowed. </a:t>
            </a:r>
          </a:p>
          <a:p>
            <a:r>
              <a:rPr lang="en-US" sz="3200" dirty="0"/>
              <a:t>Students will be allowed to make and receive calls during allocated time.</a:t>
            </a:r>
          </a:p>
          <a:p>
            <a:r>
              <a:rPr lang="en-US" sz="3200" dirty="0"/>
              <a:t>Although you do not pay to attend PRYDE, a rotary club paid $375 for you to attend, if you think you might have trouble staying engaged and off your phone, please let us know so we can pick someone else to attend camp.</a:t>
            </a:r>
          </a:p>
        </p:txBody>
      </p:sp>
    </p:spTree>
    <p:extLst>
      <p:ext uri="{BB962C8B-B14F-4D97-AF65-F5344CB8AC3E}">
        <p14:creationId xmlns:p14="http://schemas.microsoft.com/office/powerpoint/2010/main" val="34825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ED91B-78B2-68B9-8456-C40483D713DB}"/>
              </a:ext>
            </a:extLst>
          </p:cNvPr>
          <p:cNvSpPr>
            <a:spLocks noGrp="1"/>
          </p:cNvSpPr>
          <p:nvPr>
            <p:ph type="title"/>
          </p:nvPr>
        </p:nvSpPr>
        <p:spPr/>
        <p:txBody>
          <a:bodyPr/>
          <a:lstStyle/>
          <a:p>
            <a:r>
              <a:rPr lang="en-US" dirty="0"/>
              <a:t>Reach Out If You Have Questions</a:t>
            </a:r>
          </a:p>
        </p:txBody>
      </p:sp>
      <p:sp>
        <p:nvSpPr>
          <p:cNvPr id="3" name="Content Placeholder 2">
            <a:extLst>
              <a:ext uri="{FF2B5EF4-FFF2-40B4-BE49-F238E27FC236}">
                <a16:creationId xmlns:a16="http://schemas.microsoft.com/office/drawing/2014/main" id="{E00B468B-3669-54F1-7CCA-1F60AA3AB48F}"/>
              </a:ext>
            </a:extLst>
          </p:cNvPr>
          <p:cNvSpPr>
            <a:spLocks noGrp="1"/>
          </p:cNvSpPr>
          <p:nvPr>
            <p:ph idx="1"/>
          </p:nvPr>
        </p:nvSpPr>
        <p:spPr/>
        <p:txBody>
          <a:bodyPr>
            <a:normAutofit/>
          </a:bodyPr>
          <a:lstStyle/>
          <a:p>
            <a:r>
              <a:rPr lang="en-US" sz="3200" dirty="0"/>
              <a:t>If something changes and your child can no longer attend camp, please reach out ASAP so we can fill the spot with an alternate. Our club is paying $375 for your child to attend, if they no show at the bus, we lose the money and a kid loses the opportunity to experience camp.</a:t>
            </a:r>
          </a:p>
          <a:p>
            <a:r>
              <a:rPr lang="en-US" sz="3200" dirty="0">
                <a:highlight>
                  <a:srgbClr val="FFFF00"/>
                </a:highlight>
              </a:rPr>
              <a:t>ADD CLUB CONTACT INFORMATION HERE</a:t>
            </a:r>
          </a:p>
        </p:txBody>
      </p:sp>
    </p:spTree>
    <p:extLst>
      <p:ext uri="{BB962C8B-B14F-4D97-AF65-F5344CB8AC3E}">
        <p14:creationId xmlns:p14="http://schemas.microsoft.com/office/powerpoint/2010/main" val="330144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AF641-1127-1449-DC74-9C4C36042DD0}"/>
              </a:ext>
            </a:extLst>
          </p:cNvPr>
          <p:cNvSpPr>
            <a:spLocks noGrp="1"/>
          </p:cNvSpPr>
          <p:nvPr>
            <p:ph type="title"/>
          </p:nvPr>
        </p:nvSpPr>
        <p:spPr>
          <a:xfrm>
            <a:off x="589560" y="856180"/>
            <a:ext cx="4560584" cy="1128068"/>
          </a:xfrm>
        </p:spPr>
        <p:txBody>
          <a:bodyPr anchor="ctr">
            <a:normAutofit fontScale="90000"/>
          </a:bodyPr>
          <a:lstStyle/>
          <a:p>
            <a:r>
              <a:rPr lang="en-US" sz="4000" dirty="0" err="1"/>
              <a:t>CampDocs</a:t>
            </a:r>
            <a:r>
              <a:rPr lang="en-US" sz="4000" dirty="0"/>
              <a:t> Student Registration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BEA665-CA1F-6F94-C1FB-BFAECD97040E}"/>
              </a:ext>
            </a:extLst>
          </p:cNvPr>
          <p:cNvSpPr>
            <a:spLocks noGrp="1"/>
          </p:cNvSpPr>
          <p:nvPr>
            <p:ph idx="1"/>
          </p:nvPr>
        </p:nvSpPr>
        <p:spPr>
          <a:xfrm>
            <a:off x="590719" y="2330505"/>
            <a:ext cx="4559425" cy="3979585"/>
          </a:xfrm>
        </p:spPr>
        <p:txBody>
          <a:bodyPr anchor="ctr">
            <a:normAutofit/>
          </a:bodyPr>
          <a:lstStyle/>
          <a:p>
            <a:pPr marL="0" indent="0">
              <a:buNone/>
            </a:pPr>
            <a:r>
              <a:rPr lang="en-US" sz="4000" dirty="0"/>
              <a:t>Needs to be 100% complete by Oct. 28</a:t>
            </a:r>
            <a:r>
              <a:rPr lang="en-US" sz="4000" baseline="30000" dirty="0"/>
              <a:t>th</a:t>
            </a:r>
            <a:r>
              <a:rPr lang="en-US" sz="4000" dirty="0"/>
              <a:t> to attend camp. You must answer all the questions.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1026DC-3C9A-147C-190A-123CB223C6ED}"/>
              </a:ext>
            </a:extLst>
          </p:cNvPr>
          <p:cNvPicPr>
            <a:picLocks noChangeAspect="1"/>
          </p:cNvPicPr>
          <p:nvPr/>
        </p:nvPicPr>
        <p:blipFill>
          <a:blip r:embed="rId3"/>
          <a:stretch>
            <a:fillRect/>
          </a:stretch>
        </p:blipFill>
        <p:spPr>
          <a:xfrm>
            <a:off x="5920768" y="614433"/>
            <a:ext cx="5629134" cy="5629134"/>
          </a:xfrm>
          <a:prstGeom prst="rect">
            <a:avLst/>
          </a:prstGeom>
        </p:spPr>
      </p:pic>
    </p:spTree>
    <p:extLst>
      <p:ext uri="{BB962C8B-B14F-4D97-AF65-F5344CB8AC3E}">
        <p14:creationId xmlns:p14="http://schemas.microsoft.com/office/powerpoint/2010/main" val="400944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1FCCD-D497-6992-F755-949866AFF53B}"/>
              </a:ext>
            </a:extLst>
          </p:cNvPr>
          <p:cNvSpPr>
            <a:spLocks noGrp="1"/>
          </p:cNvSpPr>
          <p:nvPr>
            <p:ph type="title"/>
          </p:nvPr>
        </p:nvSpPr>
        <p:spPr>
          <a:xfrm>
            <a:off x="589560" y="856180"/>
            <a:ext cx="4560584" cy="1128068"/>
          </a:xfrm>
        </p:spPr>
        <p:txBody>
          <a:bodyPr anchor="ctr">
            <a:normAutofit/>
          </a:bodyPr>
          <a:lstStyle/>
          <a:p>
            <a:r>
              <a:rPr lang="en-US" sz="3700"/>
              <a:t>What is Rotary International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249DA-C988-063D-AD5C-BE390B77FBDD}"/>
              </a:ext>
            </a:extLst>
          </p:cNvPr>
          <p:cNvSpPr>
            <a:spLocks noGrp="1"/>
          </p:cNvSpPr>
          <p:nvPr>
            <p:ph idx="1"/>
          </p:nvPr>
        </p:nvSpPr>
        <p:spPr>
          <a:xfrm>
            <a:off x="590719" y="2330505"/>
            <a:ext cx="4559425" cy="3979585"/>
          </a:xfrm>
        </p:spPr>
        <p:txBody>
          <a:bodyPr anchor="ctr">
            <a:normAutofit/>
          </a:bodyPr>
          <a:lstStyle/>
          <a:p>
            <a:r>
              <a:rPr lang="en-US" sz="1700"/>
              <a:t>Organization of business and professional leaders united worldwide</a:t>
            </a:r>
          </a:p>
          <a:p>
            <a:r>
              <a:rPr lang="en-US" sz="1700"/>
              <a:t>Provide humanitarian service, encourage high ethical standards, help build goodwill and peace in the world</a:t>
            </a:r>
          </a:p>
          <a:p>
            <a:r>
              <a:rPr lang="en-US" sz="1700"/>
              <a:t>World’s first service club founded in Chicago, Illinois, in 1905</a:t>
            </a:r>
          </a:p>
          <a:p>
            <a:r>
              <a:rPr lang="en-US" sz="1700"/>
              <a:t>Over 1.2 million service-minded men and women belonging to nearly 27,000 Rotary clubs in virtually every nation in the world</a:t>
            </a:r>
          </a:p>
          <a:p>
            <a:r>
              <a:rPr lang="en-US" sz="1700"/>
              <a:t>Rotarians plan and carry out a variety of humanitarian, educational, and cultural exchange programs that touch people’s lives in their local and world community. </a:t>
            </a:r>
          </a:p>
          <a:p>
            <a:endParaRPr lang="en-US" sz="17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and blue gear with text&#10;&#10;Description automatically generated">
            <a:extLst>
              <a:ext uri="{FF2B5EF4-FFF2-40B4-BE49-F238E27FC236}">
                <a16:creationId xmlns:a16="http://schemas.microsoft.com/office/drawing/2014/main" id="{4BD5D5FC-62C5-6635-432D-910CA3585DFB}"/>
              </a:ext>
            </a:extLst>
          </p:cNvPr>
          <p:cNvPicPr>
            <a:picLocks noChangeAspect="1"/>
          </p:cNvPicPr>
          <p:nvPr/>
        </p:nvPicPr>
        <p:blipFill rotWithShape="1">
          <a:blip r:embed="rId3"/>
          <a:srcRect b="2629"/>
          <a:stretch/>
        </p:blipFill>
        <p:spPr>
          <a:xfrm>
            <a:off x="5977788" y="799352"/>
            <a:ext cx="5425410" cy="5259296"/>
          </a:xfrm>
          <a:prstGeom prst="rect">
            <a:avLst/>
          </a:prstGeom>
        </p:spPr>
      </p:pic>
    </p:spTree>
    <p:extLst>
      <p:ext uri="{BB962C8B-B14F-4D97-AF65-F5344CB8AC3E}">
        <p14:creationId xmlns:p14="http://schemas.microsoft.com/office/powerpoint/2010/main" val="3094981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91F38-81C3-AFE1-EA49-D086A13A11A1}"/>
              </a:ext>
            </a:extLst>
          </p:cNvPr>
          <p:cNvSpPr>
            <a:spLocks noGrp="1"/>
          </p:cNvSpPr>
          <p:nvPr>
            <p:ph type="title"/>
          </p:nvPr>
        </p:nvSpPr>
        <p:spPr>
          <a:xfrm>
            <a:off x="1043631" y="873940"/>
            <a:ext cx="5269116" cy="1035781"/>
          </a:xfrm>
        </p:spPr>
        <p:txBody>
          <a:bodyPr anchor="ctr">
            <a:normAutofit fontScale="90000"/>
          </a:bodyPr>
          <a:lstStyle/>
          <a:p>
            <a:r>
              <a:rPr lang="en-US" sz="3600" dirty="0"/>
              <a:t>What is PRYDE?</a:t>
            </a:r>
            <a:br>
              <a:rPr lang="en-US" sz="3600" dirty="0"/>
            </a:br>
            <a:r>
              <a:rPr lang="en-US" sz="2200" dirty="0"/>
              <a:t>(Personal Rotary Youth Development Experience)</a:t>
            </a:r>
            <a:endParaRPr lang="en-US" sz="3600" dirty="0"/>
          </a:p>
        </p:txBody>
      </p:sp>
      <p:sp>
        <p:nvSpPr>
          <p:cNvPr id="3" name="Content Placeholder 2">
            <a:extLst>
              <a:ext uri="{FF2B5EF4-FFF2-40B4-BE49-F238E27FC236}">
                <a16:creationId xmlns:a16="http://schemas.microsoft.com/office/drawing/2014/main" id="{D20B8FC7-2EF6-2673-CE5F-061A39D16BD7}"/>
              </a:ext>
            </a:extLst>
          </p:cNvPr>
          <p:cNvSpPr>
            <a:spLocks noGrp="1"/>
          </p:cNvSpPr>
          <p:nvPr>
            <p:ph idx="1"/>
          </p:nvPr>
        </p:nvSpPr>
        <p:spPr>
          <a:xfrm>
            <a:off x="640079" y="2305531"/>
            <a:ext cx="5672668" cy="3896313"/>
          </a:xfrm>
        </p:spPr>
        <p:txBody>
          <a:bodyPr anchor="ctr">
            <a:normAutofit lnSpcReduction="10000"/>
          </a:bodyPr>
          <a:lstStyle/>
          <a:p>
            <a:r>
              <a:rPr lang="en-US" sz="2600" dirty="0"/>
              <a:t>A leadership camp for 7</a:t>
            </a:r>
            <a:r>
              <a:rPr lang="en-US" sz="2600" baseline="30000" dirty="0"/>
              <a:t>th</a:t>
            </a:r>
            <a:r>
              <a:rPr lang="en-US" sz="2600" dirty="0"/>
              <a:t> grade students who live or attend school in Rotary District 5330</a:t>
            </a:r>
          </a:p>
          <a:p>
            <a:pPr lvl="1"/>
            <a:r>
              <a:rPr lang="en-US" sz="1900" dirty="0"/>
              <a:t>Clubs in Riverside and San Bernardino Counties (Temecula, Menifee, Riverside, Peris, Hemet, San Bernardino, Yucaipa, Redlands, Palm Desert, San Jacinto, etc.)</a:t>
            </a:r>
          </a:p>
          <a:p>
            <a:r>
              <a:rPr lang="en-US" sz="2600" dirty="0"/>
              <a:t>Cost: $375; paid for by Rotary Clubs</a:t>
            </a:r>
          </a:p>
          <a:p>
            <a:r>
              <a:rPr lang="en-US" sz="2600" dirty="0"/>
              <a:t>November 23</a:t>
            </a:r>
            <a:r>
              <a:rPr lang="en-US" sz="2600" baseline="30000" dirty="0"/>
              <a:t>rd</a:t>
            </a:r>
            <a:r>
              <a:rPr lang="en-US" sz="2600" dirty="0"/>
              <a:t> and 24</a:t>
            </a:r>
            <a:r>
              <a:rPr lang="en-US" sz="2600" baseline="30000" dirty="0"/>
              <a:t>th</a:t>
            </a:r>
          </a:p>
          <a:p>
            <a:r>
              <a:rPr lang="en-US" sz="2600" dirty="0"/>
              <a:t>Thousand Pines Conference Center, Crestline, CA.</a:t>
            </a:r>
          </a:p>
          <a:p>
            <a:endParaRPr lang="en-US" sz="18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artoon kids on a black background&#10;&#10;Description automatically generated">
            <a:extLst>
              <a:ext uri="{FF2B5EF4-FFF2-40B4-BE49-F238E27FC236}">
                <a16:creationId xmlns:a16="http://schemas.microsoft.com/office/drawing/2014/main" id="{E28A87CD-E1FB-6AB7-023E-28D7710D249B}"/>
              </a:ext>
            </a:extLst>
          </p:cNvPr>
          <p:cNvPicPr>
            <a:picLocks noChangeAspect="1"/>
          </p:cNvPicPr>
          <p:nvPr/>
        </p:nvPicPr>
        <p:blipFill rotWithShape="1">
          <a:blip r:embed="rId3"/>
          <a:srcRect t="11166"/>
          <a:stretch/>
        </p:blipFill>
        <p:spPr>
          <a:xfrm>
            <a:off x="6837730" y="2087741"/>
            <a:ext cx="4223252" cy="1828946"/>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09BAE95-35F4-BBA8-F4D3-EDFE866BD04B}"/>
              </a:ext>
            </a:extLst>
          </p:cNvPr>
          <p:cNvPicPr>
            <a:picLocks noChangeAspect="1"/>
          </p:cNvPicPr>
          <p:nvPr/>
        </p:nvPicPr>
        <p:blipFill>
          <a:blip r:embed="rId4"/>
          <a:stretch>
            <a:fillRect/>
          </a:stretch>
        </p:blipFill>
        <p:spPr>
          <a:xfrm>
            <a:off x="7380875" y="4207083"/>
            <a:ext cx="3308350" cy="1860947"/>
          </a:xfrm>
          <a:prstGeom prst="rect">
            <a:avLst/>
          </a:prstGeom>
        </p:spPr>
      </p:pic>
    </p:spTree>
    <p:extLst>
      <p:ext uri="{BB962C8B-B14F-4D97-AF65-F5344CB8AC3E}">
        <p14:creationId xmlns:p14="http://schemas.microsoft.com/office/powerpoint/2010/main" val="7425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9D72-6C0F-AFF0-5922-133DD9568F1E}"/>
              </a:ext>
            </a:extLst>
          </p:cNvPr>
          <p:cNvSpPr>
            <a:spLocks noGrp="1"/>
          </p:cNvSpPr>
          <p:nvPr>
            <p:ph type="title"/>
          </p:nvPr>
        </p:nvSpPr>
        <p:spPr>
          <a:xfrm>
            <a:off x="6828906" y="1128094"/>
            <a:ext cx="4524894" cy="1415270"/>
          </a:xfrm>
        </p:spPr>
        <p:txBody>
          <a:bodyPr anchor="t">
            <a:normAutofit/>
          </a:bodyPr>
          <a:lstStyle/>
          <a:p>
            <a:r>
              <a:rPr lang="en-US" sz="3200" dirty="0"/>
              <a:t>Who will be at camp?</a:t>
            </a:r>
          </a:p>
        </p:txBody>
      </p:sp>
      <p:pic>
        <p:nvPicPr>
          <p:cNvPr id="4" name="Picture 3">
            <a:extLst>
              <a:ext uri="{FF2B5EF4-FFF2-40B4-BE49-F238E27FC236}">
                <a16:creationId xmlns:a16="http://schemas.microsoft.com/office/drawing/2014/main" id="{57B53603-0C1C-2A95-F330-B068E0670694}"/>
              </a:ext>
            </a:extLst>
          </p:cNvPr>
          <p:cNvPicPr>
            <a:picLocks noChangeAspect="1"/>
          </p:cNvPicPr>
          <p:nvPr/>
        </p:nvPicPr>
        <p:blipFill rotWithShape="1">
          <a:blip r:embed="rId3"/>
          <a:srcRect l="23082" r="9860" b="-1"/>
          <a:stretch/>
        </p:blipFill>
        <p:spPr>
          <a:xfrm>
            <a:off x="882637" y="879757"/>
            <a:ext cx="2581979" cy="2522038"/>
          </a:xfrm>
          <a:prstGeom prst="rect">
            <a:avLst/>
          </a:prstGeom>
        </p:spPr>
      </p:pic>
      <p:pic>
        <p:nvPicPr>
          <p:cNvPr id="5" name="Picture 4">
            <a:extLst>
              <a:ext uri="{FF2B5EF4-FFF2-40B4-BE49-F238E27FC236}">
                <a16:creationId xmlns:a16="http://schemas.microsoft.com/office/drawing/2014/main" id="{8DF81E0E-CC5B-6619-4AB1-AE03107D2F78}"/>
              </a:ext>
            </a:extLst>
          </p:cNvPr>
          <p:cNvPicPr>
            <a:picLocks noChangeAspect="1"/>
          </p:cNvPicPr>
          <p:nvPr/>
        </p:nvPicPr>
        <p:blipFill rotWithShape="1">
          <a:blip r:embed="rId4"/>
          <a:srcRect l="2548" r="20579" b="2"/>
          <a:stretch/>
        </p:blipFill>
        <p:spPr>
          <a:xfrm>
            <a:off x="3507374" y="879763"/>
            <a:ext cx="2585064" cy="2522037"/>
          </a:xfrm>
          <a:prstGeom prst="rect">
            <a:avLst/>
          </a:prstGeom>
        </p:spPr>
      </p:pic>
      <p:cxnSp>
        <p:nvCxnSpPr>
          <p:cNvPr id="11"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25101"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576FEEF-1F6C-C740-F151-2BC922F5BE62}"/>
              </a:ext>
            </a:extLst>
          </p:cNvPr>
          <p:cNvPicPr>
            <a:picLocks noChangeAspect="1"/>
          </p:cNvPicPr>
          <p:nvPr/>
        </p:nvPicPr>
        <p:blipFill rotWithShape="1">
          <a:blip r:embed="rId5"/>
          <a:srcRect t="8243" r="-3" b="5752"/>
          <a:stretch/>
        </p:blipFill>
        <p:spPr>
          <a:xfrm>
            <a:off x="882637" y="3450965"/>
            <a:ext cx="5213363" cy="2522037"/>
          </a:xfrm>
          <a:prstGeom prst="rect">
            <a:avLst/>
          </a:prstGeom>
        </p:spPr>
      </p:pic>
      <p:sp>
        <p:nvSpPr>
          <p:cNvPr id="3" name="Content Placeholder 2">
            <a:extLst>
              <a:ext uri="{FF2B5EF4-FFF2-40B4-BE49-F238E27FC236}">
                <a16:creationId xmlns:a16="http://schemas.microsoft.com/office/drawing/2014/main" id="{571D6835-3728-316D-4DAE-F34B5DA0E091}"/>
              </a:ext>
            </a:extLst>
          </p:cNvPr>
          <p:cNvSpPr>
            <a:spLocks noGrp="1"/>
          </p:cNvSpPr>
          <p:nvPr>
            <p:ph idx="1"/>
          </p:nvPr>
        </p:nvSpPr>
        <p:spPr>
          <a:xfrm>
            <a:off x="6828906" y="1651455"/>
            <a:ext cx="4915419" cy="4520745"/>
          </a:xfrm>
        </p:spPr>
        <p:txBody>
          <a:bodyPr>
            <a:normAutofit fontScale="92500" lnSpcReduction="10000"/>
          </a:bodyPr>
          <a:lstStyle/>
          <a:p>
            <a:r>
              <a:rPr lang="en-US" sz="2400" dirty="0"/>
              <a:t>Everyone over the age of 18 is live scanned </a:t>
            </a:r>
          </a:p>
          <a:p>
            <a:pPr lvl="1"/>
            <a:r>
              <a:rPr lang="en-US" dirty="0"/>
              <a:t>PRYDE Staff: 12 Volunteer Rotarians that ensure camp runs smoothly, from bussing, assigning student to cabins and groups, camp nurse, etc. </a:t>
            </a:r>
          </a:p>
          <a:p>
            <a:pPr lvl="1"/>
            <a:r>
              <a:rPr lang="en-US" dirty="0"/>
              <a:t>Tribal Elders: 20+ Rotarian volunteers who are assigned a group of 7-10 students</a:t>
            </a:r>
          </a:p>
          <a:p>
            <a:pPr lvl="1"/>
            <a:r>
              <a:rPr lang="en-US" dirty="0"/>
              <a:t>PRYDE Guides: 15-17 year old students who lead the 7</a:t>
            </a:r>
            <a:r>
              <a:rPr lang="en-US" baseline="30000" dirty="0"/>
              <a:t>th</a:t>
            </a:r>
            <a:r>
              <a:rPr lang="en-US" dirty="0"/>
              <a:t> graders through teambuilding activities </a:t>
            </a:r>
          </a:p>
          <a:p>
            <a:pPr lvl="1"/>
            <a:r>
              <a:rPr lang="en-US" dirty="0"/>
              <a:t>PRYDE campers: 200 7th graders from District 5330</a:t>
            </a:r>
          </a:p>
          <a:p>
            <a:endParaRPr lang="en-US" sz="1600" dirty="0"/>
          </a:p>
        </p:txBody>
      </p:sp>
    </p:spTree>
    <p:extLst>
      <p:ext uri="{BB962C8B-B14F-4D97-AF65-F5344CB8AC3E}">
        <p14:creationId xmlns:p14="http://schemas.microsoft.com/office/powerpoint/2010/main" val="427704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CAC7-2BA9-278B-3C1B-9C8CE94EAC04}"/>
              </a:ext>
            </a:extLst>
          </p:cNvPr>
          <p:cNvSpPr>
            <a:spLocks noGrp="1"/>
          </p:cNvSpPr>
          <p:nvPr>
            <p:ph type="title"/>
          </p:nvPr>
        </p:nvSpPr>
        <p:spPr>
          <a:xfrm>
            <a:off x="481013" y="3752849"/>
            <a:ext cx="2090737" cy="2452687"/>
          </a:xfrm>
        </p:spPr>
        <p:txBody>
          <a:bodyPr anchor="ctr">
            <a:normAutofit/>
          </a:bodyPr>
          <a:lstStyle/>
          <a:p>
            <a:r>
              <a:rPr lang="en-US" sz="3600" dirty="0"/>
              <a:t>How Students Get To Camp</a:t>
            </a:r>
          </a:p>
        </p:txBody>
      </p:sp>
      <p:pic>
        <p:nvPicPr>
          <p:cNvPr id="5" name="Picture 4" descr="A group of people walking by a group of yellow school buses&#10;&#10;Description automatically generated">
            <a:extLst>
              <a:ext uri="{FF2B5EF4-FFF2-40B4-BE49-F238E27FC236}">
                <a16:creationId xmlns:a16="http://schemas.microsoft.com/office/drawing/2014/main" id="{D71834AD-20AD-4B83-3EC4-3897CEDF2196}"/>
              </a:ext>
            </a:extLst>
          </p:cNvPr>
          <p:cNvPicPr>
            <a:picLocks noChangeAspect="1"/>
          </p:cNvPicPr>
          <p:nvPr/>
        </p:nvPicPr>
        <p:blipFill rotWithShape="1">
          <a:blip r:embed="rId3"/>
          <a:srcRect t="19555" b="2633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95B53EA-B674-6622-DB9C-0DBF3FE4039B}"/>
              </a:ext>
            </a:extLst>
          </p:cNvPr>
          <p:cNvSpPr>
            <a:spLocks noGrp="1"/>
          </p:cNvSpPr>
          <p:nvPr>
            <p:ph idx="1"/>
          </p:nvPr>
        </p:nvSpPr>
        <p:spPr>
          <a:xfrm>
            <a:off x="2457450" y="3752850"/>
            <a:ext cx="9251946" cy="2890838"/>
          </a:xfrm>
        </p:spPr>
        <p:txBody>
          <a:bodyPr anchor="ctr">
            <a:normAutofit/>
          </a:bodyPr>
          <a:lstStyle/>
          <a:p>
            <a:r>
              <a:rPr lang="en-US" sz="2000" dirty="0"/>
              <a:t>All students must ride the bus to camp and back from camp; and stay the entire time</a:t>
            </a:r>
          </a:p>
          <a:p>
            <a:r>
              <a:rPr lang="en-US" sz="2000" dirty="0"/>
              <a:t>Exact time and location student needs to be at the bus stop will be emailed at least a week prior to camp.</a:t>
            </a:r>
          </a:p>
          <a:p>
            <a:pPr lvl="1"/>
            <a:r>
              <a:rPr lang="en-US" sz="2000" dirty="0"/>
              <a:t>Be at the bus stop </a:t>
            </a:r>
            <a:r>
              <a:rPr lang="en-US" sz="2000" b="1" u="sng" dirty="0"/>
              <a:t>early</a:t>
            </a:r>
            <a:r>
              <a:rPr lang="en-US" sz="2000" dirty="0"/>
              <a:t> on the morning of November 23</a:t>
            </a:r>
            <a:r>
              <a:rPr lang="en-US" sz="2000" baseline="30000" dirty="0"/>
              <a:t>rd</a:t>
            </a:r>
            <a:endParaRPr lang="en-US" sz="2000" dirty="0"/>
          </a:p>
          <a:p>
            <a:pPr lvl="2"/>
            <a:r>
              <a:rPr lang="en-US" sz="1600" dirty="0"/>
              <a:t>Students who miss the bus will not be able to attend camp</a:t>
            </a:r>
          </a:p>
          <a:p>
            <a:r>
              <a:rPr lang="en-US" sz="2000" dirty="0"/>
              <a:t>Students will return to the same bus location in the evening on November 24</a:t>
            </a:r>
            <a:r>
              <a:rPr lang="en-US" sz="2000" baseline="30000" dirty="0"/>
              <a:t>th</a:t>
            </a:r>
            <a:endParaRPr lang="en-US" sz="2000" dirty="0"/>
          </a:p>
          <a:p>
            <a:r>
              <a:rPr lang="en-US" sz="2000" dirty="0"/>
              <a:t>There will be a Rotarian from our club at the bus stop to check in our students</a:t>
            </a:r>
            <a:endParaRPr lang="en-US" sz="1800" dirty="0"/>
          </a:p>
        </p:txBody>
      </p:sp>
    </p:spTree>
    <p:extLst>
      <p:ext uri="{BB962C8B-B14F-4D97-AF65-F5344CB8AC3E}">
        <p14:creationId xmlns:p14="http://schemas.microsoft.com/office/powerpoint/2010/main" val="228544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BA884-95C7-7B4C-AA89-8E4C582C294A}"/>
              </a:ext>
            </a:extLst>
          </p:cNvPr>
          <p:cNvSpPr>
            <a:spLocks noGrp="1"/>
          </p:cNvSpPr>
          <p:nvPr>
            <p:ph type="title"/>
          </p:nvPr>
        </p:nvSpPr>
        <p:spPr>
          <a:xfrm>
            <a:off x="403762" y="302107"/>
            <a:ext cx="7086634" cy="1132925"/>
          </a:xfrm>
        </p:spPr>
        <p:txBody>
          <a:bodyPr anchor="b">
            <a:normAutofit/>
          </a:bodyPr>
          <a:lstStyle/>
          <a:p>
            <a:r>
              <a:rPr lang="en-US" dirty="0"/>
              <a:t>What students will do at camp</a:t>
            </a:r>
          </a:p>
        </p:txBody>
      </p:sp>
      <p:sp>
        <p:nvSpPr>
          <p:cNvPr id="3" name="Content Placeholder 2">
            <a:extLst>
              <a:ext uri="{FF2B5EF4-FFF2-40B4-BE49-F238E27FC236}">
                <a16:creationId xmlns:a16="http://schemas.microsoft.com/office/drawing/2014/main" id="{A63258D5-4CA1-823E-06CF-565E70CBBDA2}"/>
              </a:ext>
            </a:extLst>
          </p:cNvPr>
          <p:cNvSpPr>
            <a:spLocks noGrp="1"/>
          </p:cNvSpPr>
          <p:nvPr>
            <p:ph idx="1"/>
          </p:nvPr>
        </p:nvSpPr>
        <p:spPr>
          <a:xfrm>
            <a:off x="748145" y="1435032"/>
            <a:ext cx="4338023" cy="4859618"/>
          </a:xfrm>
        </p:spPr>
        <p:txBody>
          <a:bodyPr>
            <a:normAutofit/>
          </a:bodyPr>
          <a:lstStyle/>
          <a:p>
            <a:r>
              <a:rPr lang="en-US" dirty="0"/>
              <a:t>Leadership Speakers</a:t>
            </a:r>
          </a:p>
          <a:p>
            <a:r>
              <a:rPr lang="en-US" dirty="0"/>
              <a:t>Small discussion groups with a Tribal Leader</a:t>
            </a:r>
          </a:p>
          <a:p>
            <a:r>
              <a:rPr lang="en-US" dirty="0"/>
              <a:t>Recreation activities/team building activities </a:t>
            </a:r>
          </a:p>
          <a:p>
            <a:r>
              <a:rPr lang="en-US" dirty="0"/>
              <a:t>Eating: Lunch and Dinner on Saturday/Breakfast and Lunch on Sunday</a:t>
            </a:r>
          </a:p>
          <a:p>
            <a:pPr lvl="1"/>
            <a:r>
              <a:rPr lang="en-US" sz="3200" baseline="30000" dirty="0"/>
              <a:t>Make sure camper eats breakfast on Saturday, lunch is not until noon</a:t>
            </a:r>
          </a:p>
        </p:txBody>
      </p:sp>
      <p:pic>
        <p:nvPicPr>
          <p:cNvPr id="5" name="Picture 4" descr="A group of people in yellow jackets&#10;&#10;Description automatically generated">
            <a:extLst>
              <a:ext uri="{FF2B5EF4-FFF2-40B4-BE49-F238E27FC236}">
                <a16:creationId xmlns:a16="http://schemas.microsoft.com/office/drawing/2014/main" id="{C1BE67A6-CDB5-751F-2652-4A4061BD45E4}"/>
              </a:ext>
            </a:extLst>
          </p:cNvPr>
          <p:cNvPicPr>
            <a:picLocks noChangeAspect="1"/>
          </p:cNvPicPr>
          <p:nvPr/>
        </p:nvPicPr>
        <p:blipFill rotWithShape="1">
          <a:blip r:embed="rId3"/>
          <a:srcRect t="11014" r="-1" b="25419"/>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group of people in yellow t-shirts&#10;&#10;Description automatically generated">
            <a:extLst>
              <a:ext uri="{FF2B5EF4-FFF2-40B4-BE49-F238E27FC236}">
                <a16:creationId xmlns:a16="http://schemas.microsoft.com/office/drawing/2014/main" id="{53DAB646-3703-F98A-E68F-587E7779F0EB}"/>
              </a:ext>
            </a:extLst>
          </p:cNvPr>
          <p:cNvPicPr>
            <a:picLocks noChangeAspect="1"/>
          </p:cNvPicPr>
          <p:nvPr/>
        </p:nvPicPr>
        <p:blipFill rotWithShape="1">
          <a:blip r:embed="rId4"/>
          <a:srcRect l="9795" r="15594"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2" name="Picture 11" descr="A group of people sitting at a table&#10;&#10;Description automatically generated">
            <a:extLst>
              <a:ext uri="{FF2B5EF4-FFF2-40B4-BE49-F238E27FC236}">
                <a16:creationId xmlns:a16="http://schemas.microsoft.com/office/drawing/2014/main" id="{A66CE2E1-1901-990A-C5C2-B92D5B398014}"/>
              </a:ext>
            </a:extLst>
          </p:cNvPr>
          <p:cNvPicPr>
            <a:picLocks noChangeAspect="1"/>
          </p:cNvPicPr>
          <p:nvPr/>
        </p:nvPicPr>
        <p:blipFill rotWithShape="1">
          <a:blip r:embed="rId5"/>
          <a:srcRect l="4759" r="22397"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70183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022_PRYDE_NOV19-20-1920">
            <a:hlinkClick r:id="" action="ppaction://media"/>
            <a:extLst>
              <a:ext uri="{FF2B5EF4-FFF2-40B4-BE49-F238E27FC236}">
                <a16:creationId xmlns:a16="http://schemas.microsoft.com/office/drawing/2014/main" id="{7DF4A72B-24BA-BE4F-4EFA-AF32E43235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0" y="643467"/>
            <a:ext cx="9904120"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61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3419-2A3E-183D-393E-659F8DFD3C2B}"/>
              </a:ext>
            </a:extLst>
          </p:cNvPr>
          <p:cNvSpPr>
            <a:spLocks noGrp="1"/>
          </p:cNvSpPr>
          <p:nvPr>
            <p:ph type="title"/>
          </p:nvPr>
        </p:nvSpPr>
        <p:spPr>
          <a:xfrm>
            <a:off x="199954" y="299340"/>
            <a:ext cx="5551449" cy="823526"/>
          </a:xfrm>
        </p:spPr>
        <p:txBody>
          <a:bodyPr/>
          <a:lstStyle/>
          <a:p>
            <a:r>
              <a:rPr lang="en-US" dirty="0"/>
              <a:t>What To Bring To Camp</a:t>
            </a:r>
          </a:p>
        </p:txBody>
      </p:sp>
      <p:sp>
        <p:nvSpPr>
          <p:cNvPr id="3" name="Content Placeholder 2">
            <a:extLst>
              <a:ext uri="{FF2B5EF4-FFF2-40B4-BE49-F238E27FC236}">
                <a16:creationId xmlns:a16="http://schemas.microsoft.com/office/drawing/2014/main" id="{D72C4E6C-2892-6AD9-2323-EC2B160CACD9}"/>
              </a:ext>
            </a:extLst>
          </p:cNvPr>
          <p:cNvSpPr>
            <a:spLocks noGrp="1"/>
          </p:cNvSpPr>
          <p:nvPr>
            <p:ph idx="1"/>
          </p:nvPr>
        </p:nvSpPr>
        <p:spPr>
          <a:xfrm>
            <a:off x="6983601" y="299340"/>
            <a:ext cx="5079353" cy="6419589"/>
          </a:xfrm>
        </p:spPr>
        <p:txBody>
          <a:bodyPr>
            <a:normAutofit fontScale="92500" lnSpcReduction="20000"/>
          </a:bodyPr>
          <a:lstStyle/>
          <a:p>
            <a:r>
              <a:rPr lang="en-US" sz="2400" dirty="0"/>
              <a:t>Sleeping bag and/or blanket</a:t>
            </a:r>
          </a:p>
          <a:p>
            <a:r>
              <a:rPr lang="en-US" sz="2400" dirty="0"/>
              <a:t>Pillow</a:t>
            </a:r>
          </a:p>
          <a:p>
            <a:r>
              <a:rPr lang="en-US" sz="2400" dirty="0"/>
              <a:t>Camera/phone </a:t>
            </a:r>
          </a:p>
          <a:p>
            <a:r>
              <a:rPr lang="en-US" sz="2400" dirty="0"/>
              <a:t>Flashlight</a:t>
            </a:r>
          </a:p>
          <a:p>
            <a:r>
              <a:rPr lang="en-US" sz="2400" dirty="0"/>
              <a:t>Toothbrush and toothpaste</a:t>
            </a:r>
          </a:p>
          <a:p>
            <a:r>
              <a:rPr lang="en-US" sz="2400" dirty="0"/>
              <a:t>Towels, washcloth, soap</a:t>
            </a:r>
          </a:p>
          <a:p>
            <a:r>
              <a:rPr lang="en-US" sz="2400" dirty="0"/>
              <a:t>Comb/brush</a:t>
            </a:r>
          </a:p>
          <a:p>
            <a:r>
              <a:rPr lang="en-US" sz="2400" dirty="0"/>
              <a:t>Medications if needed, need to go to the nurse</a:t>
            </a:r>
          </a:p>
          <a:p>
            <a:r>
              <a:rPr lang="en-US" sz="2400" dirty="0"/>
              <a:t>Sunglasses</a:t>
            </a:r>
          </a:p>
          <a:p>
            <a:r>
              <a:rPr lang="en-US" sz="2400" dirty="0"/>
              <a:t>Lip balm, hang lotion</a:t>
            </a:r>
          </a:p>
          <a:p>
            <a:r>
              <a:rPr lang="en-US" sz="2400" dirty="0"/>
              <a:t>Beanie/Gloves/Scarf</a:t>
            </a:r>
          </a:p>
          <a:p>
            <a:r>
              <a:rPr lang="en-US" sz="2400" dirty="0"/>
              <a:t>Non-slip shoes</a:t>
            </a:r>
          </a:p>
          <a:p>
            <a:r>
              <a:rPr lang="en-US" sz="2400" dirty="0"/>
              <a:t>Extra socks</a:t>
            </a:r>
          </a:p>
          <a:p>
            <a:r>
              <a:rPr lang="en-US" sz="2400" dirty="0"/>
              <a:t>Jacket/coat</a:t>
            </a:r>
          </a:p>
          <a:p>
            <a:r>
              <a:rPr lang="en-US" sz="2400" dirty="0"/>
              <a:t>Warm weather clothing</a:t>
            </a:r>
          </a:p>
          <a:p>
            <a:r>
              <a:rPr lang="en-US" sz="2400" dirty="0"/>
              <a:t>Cold weather clothing</a:t>
            </a:r>
          </a:p>
        </p:txBody>
      </p:sp>
      <p:sp>
        <p:nvSpPr>
          <p:cNvPr id="4" name="Content Placeholder 2">
            <a:extLst>
              <a:ext uri="{FF2B5EF4-FFF2-40B4-BE49-F238E27FC236}">
                <a16:creationId xmlns:a16="http://schemas.microsoft.com/office/drawing/2014/main" id="{28BBAD34-C456-F499-7D0A-5F5A92AD63BE}"/>
              </a:ext>
            </a:extLst>
          </p:cNvPr>
          <p:cNvSpPr txBox="1">
            <a:spLocks/>
          </p:cNvSpPr>
          <p:nvPr/>
        </p:nvSpPr>
        <p:spPr>
          <a:xfrm>
            <a:off x="4490244" y="922202"/>
            <a:ext cx="4662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5" name="Picture 4" descr="A sleeping bag with a red and black plaid blanket&#10;&#10;Description automatically generated">
            <a:extLst>
              <a:ext uri="{FF2B5EF4-FFF2-40B4-BE49-F238E27FC236}">
                <a16:creationId xmlns:a16="http://schemas.microsoft.com/office/drawing/2014/main" id="{F98D722D-9C03-F4E3-142D-E23E538CB6E0}"/>
              </a:ext>
            </a:extLst>
          </p:cNvPr>
          <p:cNvPicPr>
            <a:picLocks noChangeAspect="1"/>
          </p:cNvPicPr>
          <p:nvPr/>
        </p:nvPicPr>
        <p:blipFill>
          <a:blip r:embed="rId3"/>
          <a:stretch>
            <a:fillRect/>
          </a:stretch>
        </p:blipFill>
        <p:spPr>
          <a:xfrm rot="5400000">
            <a:off x="1168567" y="4728556"/>
            <a:ext cx="1917700" cy="2235200"/>
          </a:xfrm>
          <a:prstGeom prst="rect">
            <a:avLst/>
          </a:prstGeom>
        </p:spPr>
      </p:pic>
      <p:pic>
        <p:nvPicPr>
          <p:cNvPr id="7" name="Picture 6" descr="A bunk bed with a striped cushion&#10;&#10;Description automatically generated">
            <a:extLst>
              <a:ext uri="{FF2B5EF4-FFF2-40B4-BE49-F238E27FC236}">
                <a16:creationId xmlns:a16="http://schemas.microsoft.com/office/drawing/2014/main" id="{DFE70C8A-D4EC-6401-F087-AC94E19CF1BB}"/>
              </a:ext>
            </a:extLst>
          </p:cNvPr>
          <p:cNvPicPr>
            <a:picLocks noChangeAspect="1"/>
          </p:cNvPicPr>
          <p:nvPr/>
        </p:nvPicPr>
        <p:blipFill>
          <a:blip r:embed="rId4"/>
          <a:stretch>
            <a:fillRect/>
          </a:stretch>
        </p:blipFill>
        <p:spPr>
          <a:xfrm>
            <a:off x="4073379" y="4359276"/>
            <a:ext cx="2498724" cy="2498724"/>
          </a:xfrm>
          <a:prstGeom prst="rect">
            <a:avLst/>
          </a:prstGeom>
        </p:spPr>
      </p:pic>
      <p:sp>
        <p:nvSpPr>
          <p:cNvPr id="10" name="TextBox 9">
            <a:extLst>
              <a:ext uri="{FF2B5EF4-FFF2-40B4-BE49-F238E27FC236}">
                <a16:creationId xmlns:a16="http://schemas.microsoft.com/office/drawing/2014/main" id="{19C24E6A-BCD9-D905-301E-5999EE1EF121}"/>
              </a:ext>
            </a:extLst>
          </p:cNvPr>
          <p:cNvSpPr txBox="1"/>
          <p:nvPr/>
        </p:nvSpPr>
        <p:spPr>
          <a:xfrm>
            <a:off x="334795" y="1163570"/>
            <a:ext cx="5408946" cy="3600986"/>
          </a:xfrm>
          <a:prstGeom prst="rect">
            <a:avLst/>
          </a:prstGeom>
          <a:noFill/>
        </p:spPr>
        <p:txBody>
          <a:bodyPr wrap="square">
            <a:spAutoFit/>
          </a:bodyPr>
          <a:lstStyle/>
          <a:p>
            <a:pPr marL="0" marR="0">
              <a:spcBef>
                <a:spcPts val="0"/>
              </a:spcBef>
              <a:spcAft>
                <a:spcPts val="0"/>
              </a:spcAft>
            </a:pPr>
            <a:r>
              <a:rPr lang="en-US" sz="1900" u="sng" dirty="0">
                <a:solidFill>
                  <a:srgbClr val="000000"/>
                </a:solidFill>
                <a:effectLst/>
                <a:ea typeface="Times New Roman" panose="02020603050405020304" pitchFamily="18" charset="0"/>
              </a:rPr>
              <a:t>Note for Parents and Students</a:t>
            </a:r>
            <a:r>
              <a:rPr lang="en-US" sz="1900" dirty="0">
                <a:solidFill>
                  <a:srgbClr val="000000"/>
                </a:solidFill>
                <a:effectLst/>
                <a:ea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1900" dirty="0">
                <a:solidFill>
                  <a:srgbClr val="000000"/>
                </a:solidFill>
                <a:effectLst/>
                <a:ea typeface="Times New Roman" panose="02020603050405020304" pitchFamily="18" charset="0"/>
              </a:rPr>
              <a:t>Students are limited to one small carryon/duffle bag and their sleeping bag due to limited bus space. </a:t>
            </a:r>
          </a:p>
          <a:p>
            <a:pPr marL="342900" marR="0" indent="-342900">
              <a:spcBef>
                <a:spcPts val="0"/>
              </a:spcBef>
              <a:spcAft>
                <a:spcPts val="0"/>
              </a:spcAft>
              <a:buFont typeface="Arial" panose="020B0604020202020204" pitchFamily="34" charset="0"/>
              <a:buChar char="•"/>
            </a:pPr>
            <a:r>
              <a:rPr lang="en-US" sz="1900" dirty="0">
                <a:solidFill>
                  <a:srgbClr val="000000"/>
                </a:solidFill>
                <a:ea typeface="Times New Roman" panose="02020603050405020304" pitchFamily="18" charset="0"/>
              </a:rPr>
              <a:t>Be sure to attach an identification tag to your bag with your name, telephone number, and bus stop number. </a:t>
            </a:r>
          </a:p>
          <a:p>
            <a:pPr marL="342900" marR="0" indent="-342900">
              <a:spcBef>
                <a:spcPts val="0"/>
              </a:spcBef>
              <a:spcAft>
                <a:spcPts val="0"/>
              </a:spcAft>
              <a:buFont typeface="Arial" panose="020B0604020202020204" pitchFamily="34" charset="0"/>
              <a:buChar char="•"/>
            </a:pPr>
            <a:r>
              <a:rPr lang="en-US" sz="1900" dirty="0">
                <a:solidFill>
                  <a:srgbClr val="000000"/>
                </a:solidFill>
                <a:effectLst/>
                <a:ea typeface="Times New Roman" panose="02020603050405020304" pitchFamily="18" charset="0"/>
              </a:rPr>
              <a:t>Students must be able to carry these items on their own. </a:t>
            </a:r>
          </a:p>
          <a:p>
            <a:pPr marL="342900" marR="0" indent="-342900">
              <a:spcBef>
                <a:spcPts val="0"/>
              </a:spcBef>
              <a:spcAft>
                <a:spcPts val="0"/>
              </a:spcAft>
              <a:buFont typeface="Arial" panose="020B0604020202020204" pitchFamily="34" charset="0"/>
              <a:buChar char="•"/>
            </a:pPr>
            <a:r>
              <a:rPr lang="en-US" sz="1900" dirty="0">
                <a:solidFill>
                  <a:srgbClr val="000000"/>
                </a:solidFill>
                <a:ea typeface="Times New Roman" panose="02020603050405020304" pitchFamily="18" charset="0"/>
              </a:rPr>
              <a:t>Students will be provided a PRYDE sweatshirt that MUST be worn the entire camp – there is no need to pack a lot of extra clothes.</a:t>
            </a:r>
            <a:endParaRPr lang="en-US" sz="1900" dirty="0">
              <a:effectLst/>
              <a:ea typeface="Times New Roman" panose="02020603050405020304" pitchFamily="18" charset="0"/>
            </a:endParaRPr>
          </a:p>
        </p:txBody>
      </p:sp>
    </p:spTree>
    <p:extLst>
      <p:ext uri="{BB962C8B-B14F-4D97-AF65-F5344CB8AC3E}">
        <p14:creationId xmlns:p14="http://schemas.microsoft.com/office/powerpoint/2010/main" val="197041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BC955-ED2E-251C-17AE-78C67481150A}"/>
              </a:ext>
            </a:extLst>
          </p:cNvPr>
          <p:cNvSpPr>
            <a:spLocks noGrp="1"/>
          </p:cNvSpPr>
          <p:nvPr>
            <p:ph type="title"/>
          </p:nvPr>
        </p:nvSpPr>
        <p:spPr>
          <a:xfrm>
            <a:off x="5297762" y="329184"/>
            <a:ext cx="6251110" cy="1783080"/>
          </a:xfrm>
        </p:spPr>
        <p:txBody>
          <a:bodyPr anchor="b">
            <a:normAutofit/>
          </a:bodyPr>
          <a:lstStyle/>
          <a:p>
            <a:r>
              <a:rPr lang="en-US" sz="5400"/>
              <a:t>PRYDE Camp Inclusivity Statement</a:t>
            </a:r>
          </a:p>
        </p:txBody>
      </p:sp>
      <p:pic>
        <p:nvPicPr>
          <p:cNvPr id="5" name="Picture 4" descr="Puzzle pieces">
            <a:extLst>
              <a:ext uri="{FF2B5EF4-FFF2-40B4-BE49-F238E27FC236}">
                <a16:creationId xmlns:a16="http://schemas.microsoft.com/office/drawing/2014/main" id="{AC906580-C693-5B91-0119-0496CED00063}"/>
              </a:ext>
            </a:extLst>
          </p:cNvPr>
          <p:cNvPicPr>
            <a:picLocks noChangeAspect="1"/>
          </p:cNvPicPr>
          <p:nvPr/>
        </p:nvPicPr>
        <p:blipFill>
          <a:blip r:embed="rId3"/>
          <a:srcRect l="31228" r="236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80753E-1262-8D28-8178-04AC15058785}"/>
              </a:ext>
            </a:extLst>
          </p:cNvPr>
          <p:cNvSpPr>
            <a:spLocks noGrp="1"/>
          </p:cNvSpPr>
          <p:nvPr>
            <p:ph idx="1"/>
          </p:nvPr>
        </p:nvSpPr>
        <p:spPr>
          <a:xfrm>
            <a:off x="5297762" y="2706624"/>
            <a:ext cx="6251110" cy="3483864"/>
          </a:xfrm>
        </p:spPr>
        <p:txBody>
          <a:bodyPr>
            <a:normAutofit lnSpcReduction="10000"/>
          </a:bodyPr>
          <a:lstStyle/>
          <a:p>
            <a:r>
              <a:rPr lang="en-US" sz="1700" b="1" dirty="0"/>
              <a:t>Inclusive Environment: </a:t>
            </a:r>
            <a:r>
              <a:rPr lang="en-US" sz="1700" dirty="0"/>
              <a:t>PRYDE is committed to creating an inclusive and supportive environment for all participants.</a:t>
            </a:r>
          </a:p>
          <a:p>
            <a:r>
              <a:rPr lang="en-US" sz="1700" b="1" dirty="0"/>
              <a:t>Volunteer-Led:</a:t>
            </a:r>
            <a:r>
              <a:rPr lang="en-US" sz="1700" dirty="0"/>
              <a:t> Our camp is led by dedicated volunteers who strive to ensure a positive experience for every child.</a:t>
            </a:r>
          </a:p>
          <a:p>
            <a:r>
              <a:rPr lang="en-US" sz="1700" b="1" dirty="0"/>
              <a:t>Special Needs Consideration:</a:t>
            </a:r>
          </a:p>
          <a:p>
            <a:pPr lvl="1"/>
            <a:r>
              <a:rPr lang="en-US" sz="1700" dirty="0"/>
              <a:t>While we aim to accommodate all children, our volunteer resources may limit our ability to support every special need.</a:t>
            </a:r>
          </a:p>
          <a:p>
            <a:pPr lvl="1"/>
            <a:r>
              <a:rPr lang="en-US" sz="1700" dirty="0"/>
              <a:t>If your child has special needs, please inform/discuss this with your club representative who will advise camp leadership</a:t>
            </a:r>
          </a:p>
          <a:p>
            <a:pPr lvl="1"/>
            <a:r>
              <a:rPr lang="en-US" sz="1700" dirty="0"/>
              <a:t>We will work with the camp leadership to assess our ability to provide the necessary resources and support to ensure this camp is suitable for your child.</a:t>
            </a:r>
          </a:p>
          <a:p>
            <a:pPr marL="0" indent="0">
              <a:buNone/>
            </a:pPr>
            <a:endParaRPr lang="en-US" sz="1700" dirty="0"/>
          </a:p>
        </p:txBody>
      </p:sp>
    </p:spTree>
    <p:extLst>
      <p:ext uri="{BB962C8B-B14F-4D97-AF65-F5344CB8AC3E}">
        <p14:creationId xmlns:p14="http://schemas.microsoft.com/office/powerpoint/2010/main" val="2929522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1303</Words>
  <Application>Microsoft Macintosh PowerPoint</Application>
  <PresentationFormat>Widescreen</PresentationFormat>
  <Paragraphs>118</Paragraphs>
  <Slides>13</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Rounded MT Bold</vt:lpstr>
      <vt:lpstr>Calibri</vt:lpstr>
      <vt:lpstr>Calibri Light</vt:lpstr>
      <vt:lpstr>Comic Sans MS</vt:lpstr>
      <vt:lpstr>Times New Roman</vt:lpstr>
      <vt:lpstr>Office Theme</vt:lpstr>
      <vt:lpstr>Information Meeting and Registration Student Registration Deadline on CampDocs is October 28th, 2024  http://app.campdoc.com/register/tpcc/pryde112224   </vt:lpstr>
      <vt:lpstr>What is Rotary International </vt:lpstr>
      <vt:lpstr>What is PRYDE? (Personal Rotary Youth Development Experience)</vt:lpstr>
      <vt:lpstr>Who will be at camp?</vt:lpstr>
      <vt:lpstr>How Students Get To Camp</vt:lpstr>
      <vt:lpstr>What students will do at camp</vt:lpstr>
      <vt:lpstr>PowerPoint Presentation</vt:lpstr>
      <vt:lpstr>What To Bring To Camp</vt:lpstr>
      <vt:lpstr>PRYDE Camp Inclusivity Statement</vt:lpstr>
      <vt:lpstr>Food/Allergies/Medication</vt:lpstr>
      <vt:lpstr>Cell Phone Policy</vt:lpstr>
      <vt:lpstr>Reach Out If You Have Questions</vt:lpstr>
      <vt:lpstr>CampDocs Student Registration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Meeting and Registration</dc:title>
  <dc:creator>Jamie Webber</dc:creator>
  <cp:lastModifiedBy>Jamie Webber</cp:lastModifiedBy>
  <cp:revision>5</cp:revision>
  <cp:lastPrinted>2024-08-11T19:56:58Z</cp:lastPrinted>
  <dcterms:created xsi:type="dcterms:W3CDTF">2023-10-18T15:49:21Z</dcterms:created>
  <dcterms:modified xsi:type="dcterms:W3CDTF">2024-08-24T15:18:54Z</dcterms:modified>
</cp:coreProperties>
</file>